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8"/>
  </p:handoutMasterIdLst>
  <p:sldIdLst>
    <p:sldId id="2643" r:id="rId4"/>
    <p:sldId id="2645" r:id="rId6"/>
    <p:sldId id="288" r:id="rId7"/>
    <p:sldId id="341" r:id="rId8"/>
    <p:sldId id="2675" r:id="rId9"/>
    <p:sldId id="2647" r:id="rId10"/>
    <p:sldId id="342" r:id="rId11"/>
    <p:sldId id="297" r:id="rId12"/>
    <p:sldId id="2648" r:id="rId13"/>
    <p:sldId id="2649" r:id="rId14"/>
    <p:sldId id="2650" r:id="rId15"/>
    <p:sldId id="2651" r:id="rId16"/>
    <p:sldId id="2646" r:id="rId17"/>
  </p:sldIdLst>
  <p:sldSz cx="12192000" cy="6858000"/>
  <p:notesSz cx="6858000" cy="9144000"/>
  <p:embeddedFontLst>
    <p:embeddedFont>
      <p:font typeface="黑体" panose="02010609060101010101" pitchFamily="49" charset="-122"/>
      <p:regular r:id="rId22"/>
    </p:embeddedFont>
    <p:embeddedFont>
      <p:font typeface="A思源黑体—06" panose="020B0800000000000000" pitchFamily="34" charset="-122"/>
      <p:bold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  <p:embeddedFont>
      <p:font typeface="等线" panose="02010600030101010101" charset="0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9D6"/>
    <a:srgbClr val="58395F"/>
    <a:srgbClr val="070D32"/>
    <a:srgbClr val="263061"/>
    <a:srgbClr val="537EDA"/>
    <a:srgbClr val="C99749"/>
    <a:srgbClr val="347692"/>
    <a:srgbClr val="D6D6D6"/>
    <a:srgbClr val="F2DF7D"/>
    <a:srgbClr val="ADB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980" autoAdjust="0"/>
  </p:normalViewPr>
  <p:slideViewPr>
    <p:cSldViewPr snapToGrid="0">
      <p:cViewPr varScale="1">
        <p:scale>
          <a:sx n="87" d="100"/>
          <a:sy n="87" d="100"/>
        </p:scale>
        <p:origin x="-480" y="-86"/>
      </p:cViewPr>
      <p:guideLst>
        <p:guide orient="horz" pos="2132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2.xml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B07AD-EFAE-4FDF-90D1-D6EE763B35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DCE46-659D-49AC-96B2-0D3F402157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3780F324-55E9-4AF7-8786-DF6AE2F6E98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Light" panose="020B0300000000000000" pitchFamily="34" charset="-122"/>
                <a:ea typeface="思源黑体 Light" panose="020B0300000000000000" pitchFamily="34" charset="-122"/>
              </a:defRPr>
            </a:lvl1pPr>
          </a:lstStyle>
          <a:p>
            <a:fld id="{C0F2A6EB-9F69-4690-847A-BD7D4AC91AE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Light" panose="020B0300000000000000" pitchFamily="34" charset="-122"/>
        <a:ea typeface="思源黑体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71488" y="471488"/>
            <a:ext cx="5043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9"/>
          <a:stretch>
            <a:fillRect/>
          </a:stretch>
        </p:blipFill>
        <p:spPr>
          <a:xfrm>
            <a:off x="0" y="322"/>
            <a:ext cx="12192000" cy="68576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5283" b="5279"/>
          <a:stretch>
            <a:fillRect/>
          </a:stretch>
        </p:blipFill>
        <p:spPr>
          <a:xfrm>
            <a:off x="-68826" y="70607"/>
            <a:ext cx="1396181" cy="1227891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 userDrawn="1"/>
        </p:nvSpPr>
        <p:spPr>
          <a:xfrm>
            <a:off x="1396181" y="321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思源黑体—06" panose="020B0800000000000000" pitchFamily="34" charset="-122"/>
                <a:ea typeface="A思源黑体—06" panose="020B0800000000000000" pitchFamily="34" charset="-122"/>
              </a:rPr>
              <a:t>输入标题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396181" y="844714"/>
            <a:ext cx="3990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TYPE YOUR CONTENT HERE, OR AFTER COPYING YOUR TEXT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12C-08DF-4FFC-BBEF-1CB266133D91}" type="datetime1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5DD3D-2555-4F83-ABE6-20A489143839}" type="slidenum">
              <a:rPr lang="zh-CN" altLang="en-US"/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316BA-C3B8-4C37-A6A5-12946949AB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6449-3748-4D90-ABB2-59F9D861AE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.xml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1"/>
          <a:stretch>
            <a:fillRect/>
          </a:stretch>
        </p:blipFill>
        <p:spPr>
          <a:xfrm>
            <a:off x="-25958" y="645"/>
            <a:ext cx="12192000" cy="6857355"/>
          </a:xfrm>
          <a:prstGeom prst="rect">
            <a:avLst/>
          </a:prstGeom>
          <a:solidFill>
            <a:srgbClr val="537EDA"/>
          </a:solidFill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0" t="5283" b="5279"/>
          <a:stretch>
            <a:fillRect/>
          </a:stretch>
        </p:blipFill>
        <p:spPr>
          <a:xfrm>
            <a:off x="1" y="1"/>
            <a:ext cx="3712131" cy="6857677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/>
        </p:nvSpPr>
        <p:spPr>
          <a:xfrm>
            <a:off x="5380496" y="226423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网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页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设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计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与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制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/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作  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8" t="5283" b="5279"/>
          <a:stretch>
            <a:fillRect/>
          </a:stretch>
        </p:blipFill>
        <p:spPr>
          <a:xfrm flipH="1">
            <a:off x="10644502" y="323"/>
            <a:ext cx="1547498" cy="6857677"/>
          </a:xfrm>
          <a:custGeom>
            <a:avLst/>
            <a:gdLst>
              <a:gd name="connsiteX0" fmla="*/ 1547498 w 1547498"/>
              <a:gd name="connsiteY0" fmla="*/ 0 h 6857677"/>
              <a:gd name="connsiteX1" fmla="*/ 0 w 1547498"/>
              <a:gd name="connsiteY1" fmla="*/ 0 h 6857677"/>
              <a:gd name="connsiteX2" fmla="*/ 0 w 1547498"/>
              <a:gd name="connsiteY2" fmla="*/ 6857677 h 6857677"/>
              <a:gd name="connsiteX3" fmla="*/ 1547498 w 1547498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7498" h="6857677">
                <a:moveTo>
                  <a:pt x="1547498" y="0"/>
                </a:moveTo>
                <a:lnTo>
                  <a:pt x="0" y="0"/>
                </a:lnTo>
                <a:lnTo>
                  <a:pt x="0" y="6857677"/>
                </a:lnTo>
                <a:lnTo>
                  <a:pt x="1547498" y="6857677"/>
                </a:lnTo>
                <a:close/>
              </a:path>
            </a:pathLst>
          </a:custGeom>
        </p:spPr>
      </p:pic>
      <p:grpSp>
        <p:nvGrpSpPr>
          <p:cNvPr id="36" name="组合 35"/>
          <p:cNvGrpSpPr/>
          <p:nvPr/>
        </p:nvGrpSpPr>
        <p:grpSpPr>
          <a:xfrm>
            <a:off x="4279546" y="886363"/>
            <a:ext cx="6120000" cy="5095334"/>
            <a:chOff x="4279546" y="886363"/>
            <a:chExt cx="6120000" cy="5095334"/>
          </a:xfrm>
        </p:grpSpPr>
        <p:sp>
          <p:nvSpPr>
            <p:cNvPr id="17" name="弧形 16"/>
            <p:cNvSpPr/>
            <p:nvPr/>
          </p:nvSpPr>
          <p:spPr>
            <a:xfrm flipV="1">
              <a:off x="5942546" y="3187697"/>
              <a:ext cx="2794000" cy="2794000"/>
            </a:xfrm>
            <a:prstGeom prst="arc">
              <a:avLst>
                <a:gd name="adj1" fmla="val 12626606"/>
                <a:gd name="adj2" fmla="val 19742983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Light" panose="020B0300000000000000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279546" y="886363"/>
              <a:ext cx="6120000" cy="3650559"/>
              <a:chOff x="4279546" y="886363"/>
              <a:chExt cx="6120000" cy="3650559"/>
            </a:xfrm>
          </p:grpSpPr>
          <p:sp>
            <p:nvSpPr>
              <p:cNvPr id="14" name="弧形 13"/>
              <p:cNvSpPr/>
              <p:nvPr/>
            </p:nvSpPr>
            <p:spPr>
              <a:xfrm>
                <a:off x="5942546" y="1621946"/>
                <a:ext cx="2794000" cy="2794000"/>
              </a:xfrm>
              <a:prstGeom prst="arc">
                <a:avLst>
                  <a:gd name="adj1" fmla="val 12626606"/>
                  <a:gd name="adj2" fmla="val 1974298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Light" panose="020B0300000000000000" pitchFamily="34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279546" y="4107815"/>
                <a:ext cx="6120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>
                <a:fillRect/>
              </a:stretch>
            </p:blipFill>
            <p:spPr>
              <a:xfrm>
                <a:off x="5917385" y="3868066"/>
                <a:ext cx="2844322" cy="668856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09" t="30991" r="37462" b="59255"/>
              <a:stretch>
                <a:fillRect/>
              </a:stretch>
            </p:blipFill>
            <p:spPr>
              <a:xfrm rot="5400000">
                <a:off x="6542681" y="1371150"/>
                <a:ext cx="1433918" cy="464343"/>
              </a:xfrm>
              <a:prstGeom prst="rect">
                <a:avLst/>
              </a:prstGeom>
            </p:spPr>
          </p:pic>
        </p:grp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9" t="30991" r="37462" b="59255"/>
          <a:stretch>
            <a:fillRect/>
          </a:stretch>
        </p:blipFill>
        <p:spPr>
          <a:xfrm rot="5400000">
            <a:off x="3325656" y="2567593"/>
            <a:ext cx="716960" cy="464343"/>
          </a:xfrm>
          <a:prstGeom prst="rect">
            <a:avLst/>
          </a:prstGeom>
        </p:spPr>
      </p:pic>
      <p:pic>
        <p:nvPicPr>
          <p:cNvPr id="39" name="PA-AnanRyoko - Refrai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87198" y="1281778"/>
            <a:ext cx="487363" cy="4873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90607" y="2920940"/>
            <a:ext cx="551688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5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 HTML入门</a:t>
            </a:r>
            <a:endParaRPr lang="zh-CN" altLang="en-US" sz="5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 advTm="2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855" y="269240"/>
            <a:ext cx="8845550" cy="588200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altLang="zh-CN" dirty="0" smtClean="0"/>
              <a:t>（2）字体加粗</a:t>
            </a: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endParaRPr altLang="zh-CN" dirty="0" smtClean="0"/>
          </a:p>
          <a:p>
            <a:pPr marL="0" lvl="0" indent="0">
              <a:buNone/>
            </a:pPr>
            <a:r>
              <a:rPr altLang="zh-CN" dirty="0" smtClean="0"/>
              <a:t>（3）换行标签</a:t>
            </a:r>
            <a:endParaRPr altLang="zh-CN" dirty="0" smtClean="0"/>
          </a:p>
          <a:p>
            <a:pPr marL="0" lvl="0" indent="0">
              <a:buNone/>
            </a:pPr>
            <a:r>
              <a:rPr altLang="zh-CN" dirty="0" smtClean="0"/>
              <a:t>（4）水平线标记</a:t>
            </a:r>
            <a:endParaRPr altLang="zh-CN" dirty="0" smtClean="0"/>
          </a:p>
          <a:p>
            <a:pPr marL="0" lvl="0" indent="0">
              <a:buNone/>
            </a:pPr>
            <a:r>
              <a:rPr altLang="zh-CN" dirty="0" smtClean="0"/>
              <a:t>（5）特殊符号的输入</a:t>
            </a:r>
            <a:endParaRPr altLang="zh-CN" dirty="0" smtClean="0"/>
          </a:p>
        </p:txBody>
      </p:sp>
      <p:pic>
        <p:nvPicPr>
          <p:cNvPr id="4" name="图片 3" descr="XQ5BPKQX{2A2B14M4WO]$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785" y="740410"/>
            <a:ext cx="7138670" cy="3531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/>
          <p:nvPr>
            <p:ph idx="1"/>
          </p:nvPr>
        </p:nvSpPr>
        <p:spPr>
          <a:xfrm>
            <a:off x="887095" y="958215"/>
            <a:ext cx="10466705" cy="5219065"/>
          </a:xfrm>
        </p:spPr>
        <p:txBody>
          <a:bodyPr/>
          <a:p>
            <a:r>
              <a:rPr lang="en-US" altLang="zh-CN"/>
              <a:t>  3.</a:t>
            </a:r>
            <a:r>
              <a:rPr lang="zh-CN" altLang="en-US"/>
              <a:t>列表标签</a:t>
            </a:r>
            <a:endParaRPr lang="zh-CN" altLang="en-US"/>
          </a:p>
          <a:p>
            <a:r>
              <a:rPr lang="zh-CN" altLang="en-US"/>
              <a:t>   1、无序列表</a:t>
            </a:r>
            <a:endParaRPr lang="zh-CN" altLang="en-US"/>
          </a:p>
          <a:p>
            <a:r>
              <a:rPr lang="zh-CN" altLang="en-US"/>
              <a:t>   2、有序列表</a:t>
            </a:r>
            <a:endParaRPr lang="zh-CN" altLang="en-US"/>
          </a:p>
          <a:p>
            <a:r>
              <a:rPr lang="zh-CN" altLang="en-US"/>
              <a:t>   编写以下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6" name="图片 5" descr="OZW}}7Z1IQAL]{W(_S8GID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310" y="2363470"/>
            <a:ext cx="6226175" cy="4225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265" y="388620"/>
            <a:ext cx="10503535" cy="57886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超链接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编写以下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 descr="}L4WFA~M[3071`W($K9LYI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0" y="1304290"/>
            <a:ext cx="6362700" cy="2475230"/>
          </a:xfrm>
          <a:prstGeom prst="rect">
            <a:avLst/>
          </a:prstGeom>
        </p:spPr>
      </p:pic>
      <p:pic>
        <p:nvPicPr>
          <p:cNvPr id="4" name="图片 3" descr="T67FU3EX1D(%2~4LY%XKU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3778885"/>
            <a:ext cx="6363335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2368" y="365125"/>
            <a:ext cx="10023231" cy="1325563"/>
          </a:xfrm>
        </p:spPr>
        <p:txBody>
          <a:bodyPr/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00125" y="1691005"/>
            <a:ext cx="9797415" cy="26549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>
                <a:sym typeface="+mn-ea"/>
              </a:rPr>
              <a:t>本章</a:t>
            </a:r>
            <a:r>
              <a:rPr lang="zh-CN" altLang="zh-CN" dirty="0">
                <a:sym typeface="+mn-ea"/>
              </a:rPr>
              <a:t>首先回顾上章内容，并</a:t>
            </a:r>
            <a:r>
              <a:rPr altLang="zh-CN">
                <a:sym typeface="+mn-ea"/>
              </a:rPr>
              <a:t>认识</a:t>
            </a:r>
            <a:r>
              <a:rPr altLang="zh-CN" dirty="0">
                <a:sym typeface="+mn-ea"/>
              </a:rPr>
              <a:t>了</a:t>
            </a:r>
            <a:r>
              <a:rPr altLang="zh-CN">
                <a:sym typeface="+mn-ea"/>
              </a:rPr>
              <a:t>HTML及显示原理</a:t>
            </a:r>
            <a:r>
              <a:rPr lang="zh-CN">
                <a:sym typeface="+mn-ea"/>
              </a:rPr>
              <a:t>。</a:t>
            </a:r>
            <a:r>
              <a:rPr lang="zh-CN" dirty="0">
                <a:sym typeface="+mn-ea"/>
              </a:rPr>
              <a:t>其次，</a:t>
            </a:r>
            <a:r>
              <a:rPr altLang="zh-CN">
                <a:sym typeface="+mn-ea"/>
              </a:rPr>
              <a:t>掌握</a:t>
            </a:r>
            <a:r>
              <a:rPr lang="zh-CN">
                <a:sym typeface="+mn-ea"/>
              </a:rPr>
              <a:t>了</a:t>
            </a:r>
            <a:r>
              <a:rPr altLang="zh-CN">
                <a:sym typeface="+mn-ea"/>
              </a:rPr>
              <a:t>HTML的基本语法和文档结构</a:t>
            </a:r>
            <a:r>
              <a:rPr lang="zh-CN">
                <a:sym typeface="+mn-ea"/>
              </a:rPr>
              <a:t>，并学会了运用记事本编写代码</a:t>
            </a:r>
            <a:r>
              <a:rPr lang="zh-CN" altLang="zh-CN" dirty="0">
                <a:sym typeface="+mn-ea"/>
              </a:rPr>
              <a:t>；</a:t>
            </a:r>
            <a:r>
              <a:rPr lang="zh-CN" altLang="zh-CN" dirty="0">
                <a:sym typeface="+mn-ea"/>
              </a:rPr>
              <a:t>最后</a:t>
            </a:r>
            <a:r>
              <a:rPr altLang="zh-CN">
                <a:sym typeface="+mn-ea"/>
              </a:rPr>
              <a:t>理解HTML常用的标签及标签主要属性</a:t>
            </a:r>
            <a:r>
              <a:rPr lang="zh-CN" dirty="0">
                <a:sym typeface="+mn-ea"/>
              </a:rPr>
              <a:t>，</a:t>
            </a:r>
            <a:r>
              <a:rPr lang="zh-CN" altLang="zh-CN" dirty="0">
                <a:sym typeface="+mn-ea"/>
              </a:rPr>
              <a:t>包括</a:t>
            </a:r>
            <a:r>
              <a:rPr altLang="zh-CN" dirty="0">
                <a:sym typeface="+mn-ea"/>
              </a:rPr>
              <a:t>文本标签</a:t>
            </a:r>
            <a:r>
              <a:rPr lang="zh-CN" dirty="0">
                <a:sym typeface="+mn-ea"/>
              </a:rPr>
              <a:t>、列表标签、超链接等知识</a:t>
            </a:r>
            <a:r>
              <a:rPr lang="zh-CN" altLang="zh-CN" dirty="0">
                <a:sym typeface="+mn-ea"/>
              </a:rPr>
              <a:t>。</a:t>
            </a:r>
            <a:endParaRPr lang="zh-CN" altLang="zh-CN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本章内容</a:t>
            </a:r>
            <a:endParaRPr lang="zh-CN" altLang="en-US" dirty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5.1 </a:t>
            </a:r>
            <a:r>
              <a:rPr altLang="zh-CN" dirty="0"/>
              <a:t>HTML及显示原理</a:t>
            </a:r>
            <a:endParaRPr altLang="zh-CN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5.2 </a:t>
            </a:r>
            <a:r>
              <a:rPr altLang="zh-CN" dirty="0">
                <a:sym typeface="+mn-ea"/>
              </a:rPr>
              <a:t>HTML的基本语法和文档结构</a:t>
            </a:r>
            <a:endParaRPr lang="en-US" altLang="zh-CN" b="1" dirty="0" smtClean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 smtClean="0"/>
              <a:t>5.3 </a:t>
            </a:r>
            <a:r>
              <a:rPr altLang="zh-CN" dirty="0">
                <a:sym typeface="+mn-ea"/>
              </a:rPr>
              <a:t>HTML常用的标签及标签主要属性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教学</a:t>
            </a:r>
            <a:r>
              <a:rPr lang="zh-CN" altLang="en-US" dirty="0"/>
              <a:t>目标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0191" y="1595438"/>
            <a:ext cx="8496300" cy="4897437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>
                <a:sym typeface="+mn-ea"/>
              </a:rPr>
              <a:t>认识HTML及显示原理</a:t>
            </a:r>
            <a:endParaRPr altLang="zh-CN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>
                <a:sym typeface="+mn-ea"/>
              </a:rPr>
              <a:t>掌握HTML的基本语法和文档结构</a:t>
            </a:r>
            <a:endParaRPr lang="en-US" altLang="zh-CN" sz="2800" b="1" dirty="0" smtClean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altLang="zh-CN" sz="2800" dirty="0">
                <a:sym typeface="+mn-ea"/>
              </a:rPr>
              <a:t>理解HTML常用的标签及标签主要属性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5.1  JavaScript</a:t>
            </a:r>
            <a:r>
              <a:rPr lang="zh-CN" altLang="en-US" dirty="0"/>
              <a:t>基础</a:t>
            </a:r>
            <a:r>
              <a:rPr lang="zh-CN" altLang="en-US" dirty="0" smtClean="0"/>
              <a:t>知识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</a:t>
            </a:r>
            <a:r>
              <a:rPr altLang="zh-CN" sz="2800" dirty="0"/>
              <a:t>回顾上章内容，引入本章内容</a:t>
            </a:r>
            <a:endParaRPr altLang="zh-CN" sz="2800" dirty="0"/>
          </a:p>
          <a:p>
            <a:pPr algn="just">
              <a:lnSpc>
                <a:spcPct val="150000"/>
              </a:lnSpc>
              <a:buNone/>
            </a:pPr>
            <a:r>
              <a:rPr altLang="zh-CN" sz="2800" dirty="0"/>
              <a:t>  认识HTML</a:t>
            </a:r>
            <a:endParaRPr altLang="zh-CN" sz="2800" dirty="0"/>
          </a:p>
          <a:p>
            <a:pPr algn="just">
              <a:lnSpc>
                <a:spcPct val="150000"/>
              </a:lnSpc>
              <a:buNone/>
            </a:pPr>
            <a:r>
              <a:rPr altLang="zh-CN" sz="2800" dirty="0"/>
              <a:t>  打开网站看网页源代码</a:t>
            </a:r>
            <a:endParaRPr altLang="zh-C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/>
              <a:t>.2 </a:t>
            </a:r>
            <a:r>
              <a:rPr altLang="zh-CN" dirty="0"/>
              <a:t>HTML的基本语法和文档结构</a:t>
            </a:r>
            <a:endParaRPr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407" y="1690688"/>
            <a:ext cx="10146679" cy="46656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2800" dirty="0"/>
              <a:t>   </a:t>
            </a:r>
            <a:r>
              <a:rPr altLang="zh-CN" sz="2800" dirty="0"/>
              <a:t>1、运用记事本，编写以下代码：</a:t>
            </a:r>
            <a:endParaRPr altLang="zh-CN" sz="2800" dirty="0"/>
          </a:p>
        </p:txBody>
      </p:sp>
      <p:pic>
        <p:nvPicPr>
          <p:cNvPr id="8" name="图片 7" descr="_ZA$ON4VO${A_${K7LCXGL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3968115"/>
            <a:ext cx="7609205" cy="1616710"/>
          </a:xfrm>
          <a:prstGeom prst="rect">
            <a:avLst/>
          </a:prstGeom>
        </p:spPr>
      </p:pic>
      <p:pic>
        <p:nvPicPr>
          <p:cNvPr id="9" name="图片 8" descr="F0ZF$@%2R8DS[GV5Y_WGJY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2444115"/>
            <a:ext cx="760857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2842" y="1433293"/>
            <a:ext cx="10474569" cy="3991708"/>
          </a:xfrm>
        </p:spPr>
        <p:txBody>
          <a:bodyPr/>
          <a:lstStyle/>
          <a:p>
            <a:pPr marL="0" indent="0">
              <a:buNone/>
            </a:pPr>
            <a:r>
              <a:rPr altLang="zh-CN" dirty="0"/>
              <a:t>结果为：</a:t>
            </a:r>
            <a:endParaRPr altLang="zh-CN" dirty="0"/>
          </a:p>
        </p:txBody>
      </p:sp>
      <p:pic>
        <p:nvPicPr>
          <p:cNvPr id="2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9405" y="1950085"/>
            <a:ext cx="7936865" cy="311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1885" y="694055"/>
            <a:ext cx="10309225" cy="570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altLang="zh-CN" dirty="0"/>
              <a:t>2、编写以下：</a:t>
            </a:r>
            <a:endParaRPr altLang="zh-CN" dirty="0"/>
          </a:p>
        </p:txBody>
      </p:sp>
      <p:pic>
        <p:nvPicPr>
          <p:cNvPr id="2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0385" y="1332865"/>
            <a:ext cx="8162925" cy="4465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脚占位符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《</a:t>
            </a:r>
            <a:r>
              <a:rPr lang="zh-CN" altLang="en-US"/>
              <a:t>网页设计与制作案例教程</a:t>
            </a:r>
            <a:r>
              <a:rPr lang="en-US" altLang="zh-CN"/>
              <a:t>》</a:t>
            </a:r>
            <a:r>
              <a:rPr lang="zh-CN" altLang="en-US"/>
              <a:t>（第</a:t>
            </a:r>
            <a:r>
              <a:rPr lang="en-US" altLang="zh-CN"/>
              <a:t>3</a:t>
            </a:r>
            <a:r>
              <a:rPr lang="zh-CN" altLang="en-US"/>
              <a:t>版）</a:t>
            </a:r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9614" y="360485"/>
            <a:ext cx="10075985" cy="133020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  J</a:t>
            </a:r>
            <a:r>
              <a:rPr altLang="zh-CN" dirty="0">
                <a:sym typeface="+mn-ea"/>
              </a:rPr>
              <a:t>HTML常用的标签及标签主要属性</a:t>
            </a:r>
            <a:endParaRPr lang="zh-CN" altLang="en-US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2754" y="15658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</a:t>
            </a:r>
            <a:r>
              <a:rPr altLang="zh-CN" dirty="0"/>
              <a:t>1、编写以下代码，查看结果：</a:t>
            </a:r>
            <a:endParaRPr lang="zh-CN" altLang="zh-CN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2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2297430"/>
            <a:ext cx="7644130" cy="3451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1262"/>
            <a:ext cx="10515600" cy="4875701"/>
          </a:xfrm>
        </p:spPr>
        <p:txBody>
          <a:bodyPr/>
          <a:lstStyle/>
          <a:p>
            <a:pPr marL="0" lvl="0" indent="0">
              <a:buNone/>
            </a:pPr>
            <a:r>
              <a:rPr altLang="zh-CN" dirty="0" smtClean="0"/>
              <a:t>2、掌握文本标签</a:t>
            </a:r>
            <a:endParaRPr altLang="zh-CN" dirty="0" smtClean="0"/>
          </a:p>
          <a:p>
            <a:pPr marL="0" lvl="0" indent="0">
              <a:buNone/>
            </a:pPr>
            <a:r>
              <a:rPr altLang="zh-CN" dirty="0" smtClean="0"/>
              <a:t>（1）标题</a:t>
            </a:r>
            <a:endParaRPr altLang="zh-CN" dirty="0" smtClean="0"/>
          </a:p>
        </p:txBody>
      </p:sp>
      <p:pic>
        <p:nvPicPr>
          <p:cNvPr id="2" name="图片 1" descr="H6IU[KR_2SJJV261E@2QFW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2288540"/>
            <a:ext cx="7131685" cy="38881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2"/>
</p:tagLst>
</file>

<file path=ppt/tags/tag2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625</Words>
  <Application>WPS 演示</Application>
  <PresentationFormat>自定义</PresentationFormat>
  <Paragraphs>83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黑体</vt:lpstr>
      <vt:lpstr>A思源黑体—06</vt:lpstr>
      <vt:lpstr>思源黑体 Light</vt:lpstr>
      <vt:lpstr>Verdana</vt:lpstr>
      <vt:lpstr>微软雅黑</vt:lpstr>
      <vt:lpstr>Arial Unicode MS</vt:lpstr>
      <vt:lpstr>Calibri</vt:lpstr>
      <vt:lpstr>等线</vt:lpstr>
      <vt:lpstr>Office 主题​​</vt:lpstr>
      <vt:lpstr>自定义设计方案</vt:lpstr>
      <vt:lpstr>PowerPoint 演示文稿</vt:lpstr>
      <vt:lpstr>本章内容</vt:lpstr>
      <vt:lpstr>教学目标</vt:lpstr>
      <vt:lpstr>5.1  JavaScript基础知识</vt:lpstr>
      <vt:lpstr>5.2 HTML的基本语法和文档结构</vt:lpstr>
      <vt:lpstr>PowerPoint 演示文稿</vt:lpstr>
      <vt:lpstr>PowerPoint 演示文稿</vt:lpstr>
      <vt:lpstr>5.3  JHTML常用的标签及标签主要属性</vt:lpstr>
      <vt:lpstr>PowerPoint 演示文稿</vt:lpstr>
      <vt:lpstr>PowerPoint 演示文稿</vt:lpstr>
      <vt:lpstr>PowerPoint 演示文稿</vt:lpstr>
      <vt:lpstr>PowerPoint 演示文稿</vt:lpstr>
      <vt:lpstr>课堂小结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六 为</dc:creator>
  <cp:lastModifiedBy>Administrator</cp:lastModifiedBy>
  <cp:revision>1331</cp:revision>
  <dcterms:created xsi:type="dcterms:W3CDTF">2018-10-10T05:36:00Z</dcterms:created>
  <dcterms:modified xsi:type="dcterms:W3CDTF">2019-12-25T06:10:08Z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